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Maven Pro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MavenPro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avenPr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profile/Vishnu_Divakar/publication/281746636/figure/fig4/AS:284649973665803@1444877250888/PID-Equation.png" TargetMode="External"/><Relationship Id="rId3" Type="http://schemas.openxmlformats.org/officeDocument/2006/relationships/hyperlink" Target="https://www.dewesoft.com/assets/img/pro/uploads/PIDfront.P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bb27b507b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bb27b507b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b27b507b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b27b507b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bb27b507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bb27b50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a9279d6c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ba9279d6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bb27b507b_1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bb27b507b_1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ba9279d6c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ba9279d6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Equation Link: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https://www.researchgate.net/profile/Vishnu_Divakar/publication/281746636/figure/fig4/AS:284649973665803@1444877250888/PID-Equation.png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Block Diagram: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https://www.dewesoft.com/assets/img/pro/uploads/PIDfront.PNG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bb27b507b_1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bb27b507b_1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bb27b507b_1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bb27b507b_1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ba9279d6c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ba9279d6c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ba9279d6c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ba9279d6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a9279d6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ba9279d6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bb27b507b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bb27b507b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bb27b507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bb27b507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bb27b507b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bb27b507b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ba9279d6c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ba9279d6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bb27b507b_1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bb27b507b_1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ba9279d6c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ba9279d6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ba9279d6c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ba9279d6c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bf4bce98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bf4bce98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bb27b507b_1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bb27b507b_1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Image from:</a:t>
            </a:r>
            <a:r>
              <a:rPr lang="en"/>
              <a:t> http://itersnews.com/?p=102155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a9279d6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ba9279d6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a9279d6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ba9279d6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ba9279d6c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ba9279d6c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c25fc39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c25fc39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b27b507b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b27b507b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https://www.youtube.com/watch?v=ZAY5JInyHXY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bb27b507b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bb27b507b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Project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Krish Kabra &amp; Stefan Orosco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 Output </a:t>
            </a:r>
            <a:endParaRPr/>
          </a:p>
        </p:txBody>
      </p:sp>
      <p:pic>
        <p:nvPicPr>
          <p:cNvPr id="373" name="Google Shape;3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00" y="1483349"/>
            <a:ext cx="2625700" cy="19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788" y="1458751"/>
            <a:ext cx="2708425" cy="20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400" y="1465399"/>
            <a:ext cx="2708425" cy="20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566900" y="3490100"/>
            <a:ext cx="81777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222222"/>
                </a:solidFill>
                <a:highlight>
                  <a:srgbClr val="FFFFFF"/>
                </a:highlight>
              </a:rPr>
              <a:t>Example output from receiver channel 3, which corresponds to the transmitter’s throttle</a:t>
            </a:r>
            <a:endParaRPr sz="11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222222"/>
                </a:solidFill>
                <a:highlight>
                  <a:srgbClr val="FFFFFF"/>
                </a:highlight>
              </a:rPr>
              <a:t>Left: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 we can pulses of constant time and frequency being received from the radio transmitter. </a:t>
            </a:r>
            <a:endParaRPr sz="11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222222"/>
                </a:solidFill>
                <a:highlight>
                  <a:srgbClr val="FFFFFF"/>
                </a:highlight>
              </a:rPr>
              <a:t>Middle: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 the pulse length for 0% throttle corresponds to approximately 1000us.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222222"/>
                </a:solidFill>
                <a:highlight>
                  <a:srgbClr val="FFFFFF"/>
                </a:highlight>
              </a:rPr>
              <a:t>Right: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 the pulse length for 100% throttle corresponds to approximately 2000us.   </a:t>
            </a: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  </a:t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/>
          <p:nvPr>
            <p:ph type="title"/>
          </p:nvPr>
        </p:nvSpPr>
        <p:spPr>
          <a:xfrm>
            <a:off x="1293700" y="2921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- Motor control </a:t>
            </a:r>
            <a:endParaRPr/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 b="44313" l="0" r="58095" t="32613"/>
          <a:stretch/>
        </p:blipFill>
        <p:spPr>
          <a:xfrm>
            <a:off x="1978275" y="965050"/>
            <a:ext cx="5187451" cy="16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3"/>
          <p:cNvSpPr txBox="1"/>
          <p:nvPr/>
        </p:nvSpPr>
        <p:spPr>
          <a:xfrm>
            <a:off x="1978275" y="2571750"/>
            <a:ext cx="48606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Nunito"/>
                <a:ea typeface="Nunito"/>
                <a:cs typeface="Nunito"/>
                <a:sym typeface="Nunito"/>
              </a:rPr>
              <a:t>Interrupt sequence for collecting receiver pulse duration (repeated for channels 2-4)</a:t>
            </a:r>
            <a:endParaRPr b="1"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4" name="Google Shape;384;p23"/>
          <p:cNvPicPr preferRelativeResize="0"/>
          <p:nvPr/>
        </p:nvPicPr>
        <p:blipFill rotWithShape="1">
          <a:blip r:embed="rId4">
            <a:alphaModFix/>
          </a:blip>
          <a:srcRect b="21274" l="0" r="52709" t="52398"/>
          <a:stretch/>
        </p:blipFill>
        <p:spPr>
          <a:xfrm>
            <a:off x="1843131" y="3039625"/>
            <a:ext cx="5130893" cy="16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1978275" y="4565475"/>
            <a:ext cx="48606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Nunito"/>
                <a:ea typeface="Nunito"/>
                <a:cs typeface="Nunito"/>
                <a:sym typeface="Nunito"/>
              </a:rPr>
              <a:t>Function outputting PWM to ESCs</a:t>
            </a:r>
            <a:endParaRPr b="1" i="1"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4E13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Control Demo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185777" y="2704700"/>
            <a:ext cx="2026800" cy="228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157" y="983763"/>
            <a:ext cx="3213499" cy="21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5"/>
          <p:cNvSpPr txBox="1"/>
          <p:nvPr>
            <p:ph idx="1" type="body"/>
          </p:nvPr>
        </p:nvSpPr>
        <p:spPr>
          <a:xfrm>
            <a:off x="94075" y="1597875"/>
            <a:ext cx="55701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How does the Quadcopter know which direction it is moving.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Two components to the IMU used in our quadcopter</a:t>
            </a:r>
            <a:br>
              <a:rPr lang="en"/>
            </a:br>
            <a:r>
              <a:rPr lang="en"/>
              <a:t>Gyro: measures angle rotation by summing these values you can get a measured angle.(drift and rotated </a:t>
            </a:r>
            <a:r>
              <a:rPr lang="en"/>
              <a:t>reference</a:t>
            </a:r>
            <a:r>
              <a:rPr lang="en"/>
              <a:t>  frame</a:t>
            </a:r>
            <a:br>
              <a:rPr lang="en"/>
            </a:br>
            <a:r>
              <a:rPr lang="en"/>
              <a:t>Accelerometer: Measures the force </a:t>
            </a:r>
            <a:r>
              <a:rPr lang="en"/>
              <a:t>relative</a:t>
            </a:r>
            <a:r>
              <a:rPr lang="en"/>
              <a:t> to each axis (measured in g’s)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perfect world only the Accelerometer values would be needed, however the constant vibrations make this </a:t>
            </a:r>
            <a:r>
              <a:rPr lang="en"/>
              <a:t>impossible</a:t>
            </a:r>
            <a:r>
              <a:rPr lang="en"/>
              <a:t>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Final IMU utilizes small angle correction from the accelerometer and the bulk of the present angle comes from the gyro.</a:t>
            </a:r>
            <a:endParaRPr/>
          </a:p>
        </p:txBody>
      </p:sp>
      <p:sp>
        <p:nvSpPr>
          <p:cNvPr id="398" name="Google Shape;398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Measurement Unit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- Angle Calculations</a:t>
            </a:r>
            <a:endParaRPr/>
          </a:p>
        </p:txBody>
      </p:sp>
      <p:pic>
        <p:nvPicPr>
          <p:cNvPr id="404" name="Google Shape;404;p26"/>
          <p:cNvPicPr preferRelativeResize="0"/>
          <p:nvPr/>
        </p:nvPicPr>
        <p:blipFill rotWithShape="1">
          <a:blip r:embed="rId3">
            <a:alphaModFix/>
          </a:blip>
          <a:srcRect b="48053" l="0" r="33364" t="11724"/>
          <a:stretch/>
        </p:blipFill>
        <p:spPr>
          <a:xfrm>
            <a:off x="849004" y="1515746"/>
            <a:ext cx="7940074" cy="269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/>
          <p:nvPr>
            <p:ph type="title"/>
          </p:nvPr>
        </p:nvSpPr>
        <p:spPr>
          <a:xfrm>
            <a:off x="1324000" y="598825"/>
            <a:ext cx="7030500" cy="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Flight Controller &amp; PID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818750" y="3867625"/>
            <a:ext cx="3192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How does a quadcopter fly?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How do we change pitch, roll and yaw?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57" y="1642774"/>
            <a:ext cx="3213499" cy="21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222" y="1481100"/>
            <a:ext cx="3294637" cy="115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7824" y="2701591"/>
            <a:ext cx="4427299" cy="170223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7"/>
          <p:cNvSpPr txBox="1"/>
          <p:nvPr/>
        </p:nvSpPr>
        <p:spPr>
          <a:xfrm>
            <a:off x="7191006" y="3389751"/>
            <a:ext cx="577500" cy="1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7147240" y="3280336"/>
            <a:ext cx="665400" cy="2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 txBox="1"/>
          <p:nvPr/>
        </p:nvSpPr>
        <p:spPr>
          <a:xfrm>
            <a:off x="7147251" y="3291425"/>
            <a:ext cx="75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Motors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" name="Google Shape;417;p27"/>
          <p:cNvSpPr txBox="1"/>
          <p:nvPr/>
        </p:nvSpPr>
        <p:spPr>
          <a:xfrm>
            <a:off x="4288600" y="2801675"/>
            <a:ext cx="11013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mic Sans MS"/>
                <a:ea typeface="Comic Sans MS"/>
                <a:cs typeface="Comic Sans MS"/>
                <a:sym typeface="Comic Sans MS"/>
              </a:rPr>
              <a:t>Flight Controller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8" name="Google Shape;418;p27"/>
          <p:cNvSpPr txBox="1"/>
          <p:nvPr/>
        </p:nvSpPr>
        <p:spPr>
          <a:xfrm>
            <a:off x="4955025" y="4403825"/>
            <a:ext cx="3192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PID Stabilization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>
            <p:ph type="title"/>
          </p:nvPr>
        </p:nvSpPr>
        <p:spPr>
          <a:xfrm>
            <a:off x="1303800" y="1809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- PID Calculation &amp; ESC output</a:t>
            </a:r>
            <a:endParaRPr/>
          </a:p>
        </p:txBody>
      </p:sp>
      <p:sp>
        <p:nvSpPr>
          <p:cNvPr id="424" name="Google Shape;424;p28"/>
          <p:cNvSpPr txBox="1"/>
          <p:nvPr/>
        </p:nvSpPr>
        <p:spPr>
          <a:xfrm>
            <a:off x="1716275" y="2503775"/>
            <a:ext cx="6205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Nunito"/>
                <a:ea typeface="Nunito"/>
                <a:cs typeface="Nunito"/>
                <a:sym typeface="Nunito"/>
              </a:rPr>
              <a:t>Example PID calculation for roll. Similar procedure repeated for pitch and yaw angles</a:t>
            </a:r>
            <a:endParaRPr b="1"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5" name="Google Shape;425;p28"/>
          <p:cNvPicPr preferRelativeResize="0"/>
          <p:nvPr/>
        </p:nvPicPr>
        <p:blipFill rotWithShape="1">
          <a:blip r:embed="rId3">
            <a:alphaModFix/>
          </a:blip>
          <a:srcRect b="64117" l="0" r="49515" t="20592"/>
          <a:stretch/>
        </p:blipFill>
        <p:spPr>
          <a:xfrm>
            <a:off x="1408263" y="3069575"/>
            <a:ext cx="6821477" cy="11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8"/>
          <p:cNvSpPr txBox="1"/>
          <p:nvPr/>
        </p:nvSpPr>
        <p:spPr>
          <a:xfrm>
            <a:off x="2081063" y="4416000"/>
            <a:ext cx="48606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Nunito"/>
                <a:ea typeface="Nunito"/>
                <a:cs typeface="Nunito"/>
                <a:sym typeface="Nunito"/>
              </a:rPr>
              <a:t>Calculated ESC output using PID corrections</a:t>
            </a:r>
            <a:endParaRPr b="1"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7" name="Google Shape;427;p28"/>
          <p:cNvPicPr preferRelativeResize="0"/>
          <p:nvPr/>
        </p:nvPicPr>
        <p:blipFill rotWithShape="1">
          <a:blip r:embed="rId4">
            <a:alphaModFix/>
          </a:blip>
          <a:srcRect b="36401" l="0" r="44202" t="42577"/>
          <a:stretch/>
        </p:blipFill>
        <p:spPr>
          <a:xfrm>
            <a:off x="1408263" y="953306"/>
            <a:ext cx="6926026" cy="14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4E13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>
            <p:ph type="title"/>
          </p:nvPr>
        </p:nvSpPr>
        <p:spPr>
          <a:xfrm>
            <a:off x="824000" y="763600"/>
            <a:ext cx="71490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Flight Controller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(takes a little while to set up…)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0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Solutions</a:t>
            </a:r>
            <a:endParaRPr/>
          </a:p>
        </p:txBody>
      </p:sp>
      <p:sp>
        <p:nvSpPr>
          <p:cNvPr id="443" name="Google Shape;443;p31"/>
          <p:cNvSpPr txBox="1"/>
          <p:nvPr>
            <p:ph idx="1" type="body"/>
          </p:nvPr>
        </p:nvSpPr>
        <p:spPr>
          <a:xfrm>
            <a:off x="1243600" y="1881975"/>
            <a:ext cx="70305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Major Categories: Hardware, Software, Emotional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12575"/>
            <a:ext cx="2963874" cy="21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899" y="2912700"/>
            <a:ext cx="2361101" cy="20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750" y="3054435"/>
            <a:ext cx="2963875" cy="184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Issues</a:t>
            </a:r>
            <a:endParaRPr/>
          </a:p>
        </p:txBody>
      </p:sp>
      <p:sp>
        <p:nvSpPr>
          <p:cNvPr id="452" name="Google Shape;452;p32"/>
          <p:cNvSpPr txBox="1"/>
          <p:nvPr>
            <p:ph idx="1" type="body"/>
          </p:nvPr>
        </p:nvSpPr>
        <p:spPr>
          <a:xfrm>
            <a:off x="592775" y="1990050"/>
            <a:ext cx="4704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Bad Electronic Speed Controller Created Bad Motors and Delayed Progress.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Poor Battery Specs, Ordered an 11.2V LiPo battery, but was really 12.9V.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Propellers, different companies have various requirements for each motor. </a:t>
            </a:r>
            <a:endParaRPr sz="1800"/>
          </a:p>
        </p:txBody>
      </p:sp>
      <p:pic>
        <p:nvPicPr>
          <p:cNvPr id="453" name="Google Shape;4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75" y="1369275"/>
            <a:ext cx="1955900" cy="2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459" name="Google Shape;459;p33"/>
          <p:cNvSpPr txBox="1"/>
          <p:nvPr>
            <p:ph idx="1" type="body"/>
          </p:nvPr>
        </p:nvSpPr>
        <p:spPr>
          <a:xfrm>
            <a:off x="584900" y="17882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Largest source of uncertainty as neither of us were proficient in programming for embedded systems before.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Learning how to utilize pin change </a:t>
            </a:r>
            <a:r>
              <a:rPr lang="en" sz="1800"/>
              <a:t>interrupts</a:t>
            </a:r>
            <a:r>
              <a:rPr lang="en" sz="1800"/>
              <a:t> to optimize the control flow.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Timing, how fast does the code need to run and how to optimize the code for space. (utilizing registers rather than using IDE built in functions)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</a:t>
            </a:r>
            <a:endParaRPr/>
          </a:p>
        </p:txBody>
      </p:sp>
      <p:sp>
        <p:nvSpPr>
          <p:cNvPr id="465" name="Google Shape;465;p34"/>
          <p:cNvSpPr txBox="1"/>
          <p:nvPr>
            <p:ph idx="1" type="body"/>
          </p:nvPr>
        </p:nvSpPr>
        <p:spPr>
          <a:xfrm>
            <a:off x="950650" y="1838700"/>
            <a:ext cx="4005900" cy="1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How to manage expectations and set </a:t>
            </a:r>
            <a:r>
              <a:rPr lang="en" sz="1800">
                <a:solidFill>
                  <a:schemeClr val="accent1"/>
                </a:solidFill>
              </a:rPr>
              <a:t>feasible</a:t>
            </a:r>
            <a:r>
              <a:rPr lang="en" sz="1800">
                <a:solidFill>
                  <a:schemeClr val="accent1"/>
                </a:solidFill>
              </a:rPr>
              <a:t> goals. 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463" y="835875"/>
            <a:ext cx="2725661" cy="14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675" y="2914525"/>
            <a:ext cx="6295475" cy="21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(initial)</a:t>
            </a:r>
            <a:endParaRPr/>
          </a:p>
        </p:txBody>
      </p:sp>
      <p:pic>
        <p:nvPicPr>
          <p:cNvPr id="473" name="Google Shape;4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" y="1802525"/>
            <a:ext cx="4188100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75" y="1802525"/>
            <a:ext cx="4188099" cy="284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" y="1802525"/>
            <a:ext cx="4188100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75" y="1802525"/>
            <a:ext cx="4188099" cy="2840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35"/>
          <p:cNvCxnSpPr/>
          <p:nvPr/>
        </p:nvCxnSpPr>
        <p:spPr>
          <a:xfrm>
            <a:off x="955750" y="4113350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35"/>
          <p:cNvSpPr txBox="1"/>
          <p:nvPr/>
        </p:nvSpPr>
        <p:spPr>
          <a:xfrm>
            <a:off x="1303800" y="3830704"/>
            <a:ext cx="24198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Block Out Software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479" name="Google Shape;479;p35"/>
          <p:cNvCxnSpPr/>
          <p:nvPr/>
        </p:nvCxnSpPr>
        <p:spPr>
          <a:xfrm>
            <a:off x="955750" y="4494350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0" name="Google Shape;480;p35"/>
          <p:cNvSpPr txBox="1"/>
          <p:nvPr/>
        </p:nvSpPr>
        <p:spPr>
          <a:xfrm>
            <a:off x="1347205" y="4211600"/>
            <a:ext cx="15843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Begin Build</a:t>
            </a:r>
            <a:endParaRPr>
              <a:solidFill>
                <a:srgbClr val="980000"/>
              </a:solidFill>
            </a:endParaRPr>
          </a:p>
        </p:txBody>
      </p:sp>
      <p:cxnSp>
        <p:nvCxnSpPr>
          <p:cNvPr id="481" name="Google Shape;481;p35"/>
          <p:cNvCxnSpPr/>
          <p:nvPr/>
        </p:nvCxnSpPr>
        <p:spPr>
          <a:xfrm>
            <a:off x="5420275" y="3202811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FD5B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35"/>
          <p:cNvSpPr txBox="1"/>
          <p:nvPr/>
        </p:nvSpPr>
        <p:spPr>
          <a:xfrm>
            <a:off x="5490739" y="2931288"/>
            <a:ext cx="3092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D5B58"/>
                </a:solidFill>
              </a:rPr>
              <a:t>Flight Controller Implementation</a:t>
            </a:r>
            <a:endParaRPr sz="1200">
              <a:solidFill>
                <a:srgbClr val="FD5B58"/>
              </a:solidFill>
            </a:endParaRPr>
          </a:p>
        </p:txBody>
      </p:sp>
      <p:cxnSp>
        <p:nvCxnSpPr>
          <p:cNvPr id="483" name="Google Shape;483;p35"/>
          <p:cNvCxnSpPr/>
          <p:nvPr/>
        </p:nvCxnSpPr>
        <p:spPr>
          <a:xfrm>
            <a:off x="5420275" y="3616606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4" name="Google Shape;484;p35"/>
          <p:cNvSpPr txBox="1"/>
          <p:nvPr/>
        </p:nvSpPr>
        <p:spPr>
          <a:xfrm>
            <a:off x="5751650" y="3333033"/>
            <a:ext cx="2192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Finish PID Tuning</a:t>
            </a:r>
            <a:endParaRPr>
              <a:solidFill>
                <a:srgbClr val="9900FF"/>
              </a:solidFill>
            </a:endParaRPr>
          </a:p>
        </p:txBody>
      </p:sp>
      <p:cxnSp>
        <p:nvCxnSpPr>
          <p:cNvPr id="485" name="Google Shape;485;p35"/>
          <p:cNvCxnSpPr/>
          <p:nvPr/>
        </p:nvCxnSpPr>
        <p:spPr>
          <a:xfrm>
            <a:off x="5420275" y="4095509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p35"/>
          <p:cNvCxnSpPr/>
          <p:nvPr/>
        </p:nvCxnSpPr>
        <p:spPr>
          <a:xfrm>
            <a:off x="5416825" y="2732238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35"/>
          <p:cNvSpPr txBox="1"/>
          <p:nvPr/>
        </p:nvSpPr>
        <p:spPr>
          <a:xfrm>
            <a:off x="5808280" y="2449488"/>
            <a:ext cx="15843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Begin Build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5915150" y="3809029"/>
            <a:ext cx="2192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Stress Test</a:t>
            </a:r>
            <a:endParaRPr>
              <a:solidFill>
                <a:srgbClr val="38761D"/>
              </a:solidFill>
            </a:endParaRPr>
          </a:p>
        </p:txBody>
      </p:sp>
      <p:cxnSp>
        <p:nvCxnSpPr>
          <p:cNvPr id="489" name="Google Shape;489;p35"/>
          <p:cNvCxnSpPr/>
          <p:nvPr/>
        </p:nvCxnSpPr>
        <p:spPr>
          <a:xfrm>
            <a:off x="5420275" y="4531006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35"/>
          <p:cNvSpPr txBox="1"/>
          <p:nvPr/>
        </p:nvSpPr>
        <p:spPr>
          <a:xfrm>
            <a:off x="5794329" y="4253931"/>
            <a:ext cx="1823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Guidance System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91" name="Google Shape;491;p35"/>
          <p:cNvSpPr txBox="1"/>
          <p:nvPr/>
        </p:nvSpPr>
        <p:spPr>
          <a:xfrm>
            <a:off x="4416475" y="64625"/>
            <a:ext cx="44274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Week 4- Outline Software (requirements and begin coding)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</a:rPr>
              <a:t>Week 5- Begin Physical Build (order back-up/misc. parts)</a:t>
            </a:r>
            <a:endParaRPr sz="1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D5B58"/>
                </a:solidFill>
              </a:rPr>
              <a:t>Week 6- Implement flight controller code onto ATmega 32 chip</a:t>
            </a:r>
            <a:endParaRPr sz="1200">
              <a:solidFill>
                <a:srgbClr val="FD5B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D5B58"/>
                </a:solidFill>
              </a:rPr>
              <a:t>	    ; Continue coding PID control into motors</a:t>
            </a:r>
            <a:endParaRPr sz="1200">
              <a:solidFill>
                <a:srgbClr val="FD5B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</a:rPr>
              <a:t>Week 7- Fine tuning of PID and first real world test flight</a:t>
            </a:r>
            <a:endParaRPr sz="12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Week 8- Stress test stability of flight controller and increase robustness of design</a:t>
            </a:r>
            <a:endParaRPr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Week 9- ** Implement guidance system controls **</a:t>
            </a:r>
            <a:endParaRPr sz="12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(final)</a:t>
            </a:r>
            <a:endParaRPr/>
          </a:p>
        </p:txBody>
      </p:sp>
      <p:pic>
        <p:nvPicPr>
          <p:cNvPr id="497" name="Google Shape;4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" y="1802525"/>
            <a:ext cx="4188100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75" y="1802525"/>
            <a:ext cx="4188099" cy="284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" y="1802525"/>
            <a:ext cx="4188100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75" y="1802525"/>
            <a:ext cx="4188099" cy="2840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36"/>
          <p:cNvCxnSpPr/>
          <p:nvPr/>
        </p:nvCxnSpPr>
        <p:spPr>
          <a:xfrm>
            <a:off x="955750" y="4113350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36"/>
          <p:cNvSpPr txBox="1"/>
          <p:nvPr/>
        </p:nvSpPr>
        <p:spPr>
          <a:xfrm>
            <a:off x="1303800" y="3830704"/>
            <a:ext cx="24198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Block Out Software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503" name="Google Shape;503;p36"/>
          <p:cNvCxnSpPr/>
          <p:nvPr/>
        </p:nvCxnSpPr>
        <p:spPr>
          <a:xfrm>
            <a:off x="955750" y="4494350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36"/>
          <p:cNvSpPr txBox="1"/>
          <p:nvPr/>
        </p:nvSpPr>
        <p:spPr>
          <a:xfrm>
            <a:off x="1347205" y="4211600"/>
            <a:ext cx="15843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Begin Build</a:t>
            </a:r>
            <a:endParaRPr>
              <a:solidFill>
                <a:srgbClr val="980000"/>
              </a:solidFill>
            </a:endParaRPr>
          </a:p>
        </p:txBody>
      </p:sp>
      <p:cxnSp>
        <p:nvCxnSpPr>
          <p:cNvPr id="505" name="Google Shape;505;p36"/>
          <p:cNvCxnSpPr/>
          <p:nvPr/>
        </p:nvCxnSpPr>
        <p:spPr>
          <a:xfrm>
            <a:off x="5311475" y="3186536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FD5B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36"/>
          <p:cNvSpPr txBox="1"/>
          <p:nvPr/>
        </p:nvSpPr>
        <p:spPr>
          <a:xfrm>
            <a:off x="5252539" y="2883550"/>
            <a:ext cx="3092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D5B58"/>
                </a:solidFill>
              </a:rPr>
              <a:t>RF Transmitter/Receiver &amp; Motors</a:t>
            </a:r>
            <a:endParaRPr sz="1200">
              <a:solidFill>
                <a:srgbClr val="FD5B58"/>
              </a:solidFill>
            </a:endParaRPr>
          </a:p>
        </p:txBody>
      </p:sp>
      <p:cxnSp>
        <p:nvCxnSpPr>
          <p:cNvPr id="507" name="Google Shape;507;p36"/>
          <p:cNvCxnSpPr/>
          <p:nvPr/>
        </p:nvCxnSpPr>
        <p:spPr>
          <a:xfrm>
            <a:off x="5311475" y="3634581"/>
            <a:ext cx="241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8" name="Google Shape;508;p36"/>
          <p:cNvSpPr txBox="1"/>
          <p:nvPr/>
        </p:nvSpPr>
        <p:spPr>
          <a:xfrm>
            <a:off x="5313675" y="3329220"/>
            <a:ext cx="2192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IMU implementation</a:t>
            </a:r>
            <a:endParaRPr>
              <a:solidFill>
                <a:srgbClr val="9900FF"/>
              </a:solidFill>
            </a:endParaRPr>
          </a:p>
        </p:txBody>
      </p:sp>
      <p:cxnSp>
        <p:nvCxnSpPr>
          <p:cNvPr id="509" name="Google Shape;509;p36"/>
          <p:cNvCxnSpPr/>
          <p:nvPr/>
        </p:nvCxnSpPr>
        <p:spPr>
          <a:xfrm>
            <a:off x="5422425" y="4113356"/>
            <a:ext cx="1974600" cy="75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0" name="Google Shape;510;p36"/>
          <p:cNvSpPr txBox="1"/>
          <p:nvPr/>
        </p:nvSpPr>
        <p:spPr>
          <a:xfrm>
            <a:off x="5313674" y="3796525"/>
            <a:ext cx="2192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Flight Controller &amp; PID</a:t>
            </a:r>
            <a:r>
              <a:rPr lang="en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11" name="Google Shape;511;p36"/>
          <p:cNvSpPr txBox="1"/>
          <p:nvPr/>
        </p:nvSpPr>
        <p:spPr>
          <a:xfrm>
            <a:off x="4416475" y="64625"/>
            <a:ext cx="44274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Week 4- Outline Software (requirements and begin coding)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</a:rPr>
              <a:t>Week 5 - Drone Frame, motors and RF controller</a:t>
            </a:r>
            <a:endParaRPr sz="1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D5B58"/>
                </a:solidFill>
              </a:rPr>
              <a:t>Week 6- Finish transmitter/receiver &amp; motor implementation</a:t>
            </a:r>
            <a:endParaRPr sz="1200">
              <a:solidFill>
                <a:srgbClr val="FD5B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</a:rPr>
              <a:t>Week 7- IMU implementation</a:t>
            </a:r>
            <a:endParaRPr sz="12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Week 8 - Flight controller and PID implementation</a:t>
            </a:r>
            <a:endParaRPr sz="12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4E13"/>
                </a:solidFill>
              </a:rPr>
              <a:t>Week 9 - Preparing for final presentation</a:t>
            </a:r>
            <a:endParaRPr sz="12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	</a:t>
            </a:r>
            <a:r>
              <a:rPr lang="en" sz="1200">
                <a:solidFill>
                  <a:srgbClr val="FF0000"/>
                </a:solidFill>
              </a:rPr>
              <a:t>Major Hardware/Software issue</a:t>
            </a:r>
            <a:endParaRPr sz="1200">
              <a:solidFill>
                <a:srgbClr val="FF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1 = motors &amp; ESC break, 2 = wrong propellers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5860975" y="2443425"/>
            <a:ext cx="343500" cy="305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3" name="Google Shape;513;p36"/>
          <p:cNvCxnSpPr/>
          <p:nvPr/>
        </p:nvCxnSpPr>
        <p:spPr>
          <a:xfrm>
            <a:off x="6467300" y="2602138"/>
            <a:ext cx="14148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36"/>
          <p:cNvSpPr/>
          <p:nvPr/>
        </p:nvSpPr>
        <p:spPr>
          <a:xfrm>
            <a:off x="4616975" y="1461175"/>
            <a:ext cx="253800" cy="240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6"/>
          <p:cNvSpPr/>
          <p:nvPr/>
        </p:nvSpPr>
        <p:spPr>
          <a:xfrm>
            <a:off x="7617425" y="3798150"/>
            <a:ext cx="343500" cy="305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6" name="Google Shape;516;p36"/>
          <p:cNvCxnSpPr/>
          <p:nvPr/>
        </p:nvCxnSpPr>
        <p:spPr>
          <a:xfrm>
            <a:off x="5313175" y="4517006"/>
            <a:ext cx="1974600" cy="7500"/>
          </a:xfrm>
          <a:prstGeom prst="straightConnector1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" name="Google Shape;517;p36"/>
          <p:cNvSpPr txBox="1"/>
          <p:nvPr/>
        </p:nvSpPr>
        <p:spPr>
          <a:xfrm>
            <a:off x="5252549" y="4198775"/>
            <a:ext cx="2192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Final presentation Prep</a:t>
            </a:r>
            <a:r>
              <a:rPr lang="en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7617425" y="4211600"/>
            <a:ext cx="343500" cy="305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6"/>
          <p:cNvSpPr txBox="1"/>
          <p:nvPr/>
        </p:nvSpPr>
        <p:spPr>
          <a:xfrm>
            <a:off x="5860975" y="2413175"/>
            <a:ext cx="343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1</a:t>
            </a:r>
            <a:endParaRPr/>
          </a:p>
        </p:txBody>
      </p:sp>
      <p:sp>
        <p:nvSpPr>
          <p:cNvPr id="520" name="Google Shape;520;p36"/>
          <p:cNvSpPr txBox="1"/>
          <p:nvPr/>
        </p:nvSpPr>
        <p:spPr>
          <a:xfrm>
            <a:off x="7538600" y="3770375"/>
            <a:ext cx="505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2 </a:t>
            </a:r>
            <a:endParaRPr/>
          </a:p>
        </p:txBody>
      </p:sp>
      <p:sp>
        <p:nvSpPr>
          <p:cNvPr id="521" name="Google Shape;521;p36"/>
          <p:cNvSpPr txBox="1"/>
          <p:nvPr/>
        </p:nvSpPr>
        <p:spPr>
          <a:xfrm>
            <a:off x="7538600" y="4201100"/>
            <a:ext cx="505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2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Evaluation Metric (initial) </a:t>
            </a:r>
            <a:endParaRPr/>
          </a:p>
        </p:txBody>
      </p:sp>
      <p:pic>
        <p:nvPicPr>
          <p:cNvPr id="527" name="Google Shape;5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475" y="1409875"/>
            <a:ext cx="5733851" cy="352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37"/>
          <p:cNvCxnSpPr/>
          <p:nvPr/>
        </p:nvCxnSpPr>
        <p:spPr>
          <a:xfrm>
            <a:off x="4288213" y="3266625"/>
            <a:ext cx="1078500" cy="10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7"/>
          <p:cNvSpPr txBox="1"/>
          <p:nvPr/>
        </p:nvSpPr>
        <p:spPr>
          <a:xfrm>
            <a:off x="5214325" y="4326575"/>
            <a:ext cx="668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5% </a:t>
            </a:r>
            <a:endParaRPr/>
          </a:p>
        </p:txBody>
      </p:sp>
      <p:cxnSp>
        <p:nvCxnSpPr>
          <p:cNvPr id="530" name="Google Shape;530;p37"/>
          <p:cNvCxnSpPr/>
          <p:nvPr/>
        </p:nvCxnSpPr>
        <p:spPr>
          <a:xfrm flipH="1">
            <a:off x="2976100" y="3266625"/>
            <a:ext cx="1324200" cy="7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1" name="Google Shape;531;p37"/>
          <p:cNvSpPr txBox="1"/>
          <p:nvPr/>
        </p:nvSpPr>
        <p:spPr>
          <a:xfrm>
            <a:off x="2662800" y="4060675"/>
            <a:ext cx="4794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5%</a:t>
            </a:r>
            <a:endParaRPr/>
          </a:p>
        </p:txBody>
      </p:sp>
      <p:cxnSp>
        <p:nvCxnSpPr>
          <p:cNvPr id="532" name="Google Shape;532;p37"/>
          <p:cNvCxnSpPr/>
          <p:nvPr/>
        </p:nvCxnSpPr>
        <p:spPr>
          <a:xfrm>
            <a:off x="5366813" y="4345275"/>
            <a:ext cx="121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37"/>
          <p:cNvSpPr txBox="1"/>
          <p:nvPr/>
        </p:nvSpPr>
        <p:spPr>
          <a:xfrm>
            <a:off x="5750219" y="4048575"/>
            <a:ext cx="8907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Propellers</a:t>
            </a:r>
            <a:endParaRPr sz="1200"/>
          </a:p>
        </p:txBody>
      </p:sp>
      <p:cxnSp>
        <p:nvCxnSpPr>
          <p:cNvPr id="534" name="Google Shape;534;p37"/>
          <p:cNvCxnSpPr/>
          <p:nvPr/>
        </p:nvCxnSpPr>
        <p:spPr>
          <a:xfrm rot="10800000">
            <a:off x="1280100" y="4023649"/>
            <a:ext cx="170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Google Shape;535;p37"/>
          <p:cNvSpPr txBox="1"/>
          <p:nvPr/>
        </p:nvSpPr>
        <p:spPr>
          <a:xfrm>
            <a:off x="1368300" y="3713028"/>
            <a:ext cx="1773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Real World Test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Evaluation Metric (final)</a:t>
            </a:r>
            <a:endParaRPr/>
          </a:p>
        </p:txBody>
      </p:sp>
      <p:pic>
        <p:nvPicPr>
          <p:cNvPr id="541" name="Google Shape;541;p3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371050"/>
            <a:ext cx="5854800" cy="36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DIY Quadcopter Drone </a:t>
            </a:r>
            <a:endParaRPr/>
          </a:p>
        </p:txBody>
      </p:sp>
      <p:sp>
        <p:nvSpPr>
          <p:cNvPr id="289" name="Google Shape;289;p15"/>
          <p:cNvSpPr txBox="1"/>
          <p:nvPr>
            <p:ph idx="1" type="body"/>
          </p:nvPr>
        </p:nvSpPr>
        <p:spPr>
          <a:xfrm>
            <a:off x="485075" y="1597875"/>
            <a:ext cx="3486300" cy="31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Main</a:t>
            </a:r>
            <a:endParaRPr b="1" sz="1400" u="sng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Arduino-based Quadcopter Drone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Radio-Frequency Control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PID Stabilization System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 u="sng"/>
              <a:t>Secondary</a:t>
            </a:r>
            <a:endParaRPr b="1" sz="1400" u="sng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Sonar-based Collision Avoidance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Possible Voice Control</a:t>
            </a:r>
            <a:endParaRPr sz="1400"/>
          </a:p>
        </p:txBody>
      </p:sp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225" y="1952975"/>
            <a:ext cx="4285024" cy="24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</a:t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673200" y="1689000"/>
            <a:ext cx="47508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Autonomous Quadcopter Utilization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Search and Rescue Applications.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Agriculture: Mapping and Irrigation.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Entertainment: Selfie cameras, Cinema tracking cameras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Defense: Autonomous Robotic Police Force, Scouting, faster supply drops </a:t>
            </a:r>
            <a:endParaRPr sz="1400"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925" y="474998"/>
            <a:ext cx="2887200" cy="201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000" y="2645400"/>
            <a:ext cx="2672126" cy="233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1303800" y="3055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</a:t>
            </a:r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698" y="962125"/>
            <a:ext cx="5330600" cy="38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1500125" y="5387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Control Circuit</a:t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 rot="5400000">
            <a:off x="1486628" y="2593450"/>
            <a:ext cx="200700" cy="1737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p19"/>
          <p:cNvCxnSpPr/>
          <p:nvPr/>
        </p:nvCxnSpPr>
        <p:spPr>
          <a:xfrm rot="10800000">
            <a:off x="1673828" y="2550305"/>
            <a:ext cx="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19"/>
          <p:cNvCxnSpPr/>
          <p:nvPr/>
        </p:nvCxnSpPr>
        <p:spPr>
          <a:xfrm>
            <a:off x="1692803" y="2691125"/>
            <a:ext cx="57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8" name="Google Shape;318;p19"/>
          <p:cNvGrpSpPr/>
          <p:nvPr/>
        </p:nvGrpSpPr>
        <p:grpSpPr>
          <a:xfrm>
            <a:off x="2256975" y="2203526"/>
            <a:ext cx="1031075" cy="297400"/>
            <a:chOff x="2256975" y="2268875"/>
            <a:chExt cx="1031075" cy="297400"/>
          </a:xfrm>
        </p:grpSpPr>
        <p:cxnSp>
          <p:nvCxnSpPr>
            <p:cNvPr id="319" name="Google Shape;319;p19"/>
            <p:cNvCxnSpPr/>
            <p:nvPr/>
          </p:nvCxnSpPr>
          <p:spPr>
            <a:xfrm rot="10800000">
              <a:off x="2256975" y="2463200"/>
              <a:ext cx="868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0" name="Google Shape;320;p19"/>
            <p:cNvSpPr/>
            <p:nvPr/>
          </p:nvSpPr>
          <p:spPr>
            <a:xfrm>
              <a:off x="2495800" y="2365575"/>
              <a:ext cx="477600" cy="20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2550050" y="2268875"/>
              <a:ext cx="7380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R1</a:t>
              </a:r>
              <a:endParaRPr/>
            </a:p>
          </p:txBody>
        </p:sp>
      </p:grpSp>
      <p:grpSp>
        <p:nvGrpSpPr>
          <p:cNvPr id="322" name="Google Shape;322;p19"/>
          <p:cNvGrpSpPr/>
          <p:nvPr/>
        </p:nvGrpSpPr>
        <p:grpSpPr>
          <a:xfrm>
            <a:off x="2251738" y="2799900"/>
            <a:ext cx="1031075" cy="297400"/>
            <a:chOff x="2300875" y="2799900"/>
            <a:chExt cx="1031075" cy="297400"/>
          </a:xfrm>
        </p:grpSpPr>
        <p:cxnSp>
          <p:nvCxnSpPr>
            <p:cNvPr id="323" name="Google Shape;323;p19"/>
            <p:cNvCxnSpPr/>
            <p:nvPr/>
          </p:nvCxnSpPr>
          <p:spPr>
            <a:xfrm rot="10800000">
              <a:off x="2300875" y="2994225"/>
              <a:ext cx="868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4" name="Google Shape;324;p19"/>
            <p:cNvSpPr/>
            <p:nvPr/>
          </p:nvSpPr>
          <p:spPr>
            <a:xfrm>
              <a:off x="2539700" y="2896600"/>
              <a:ext cx="477600" cy="20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 txBox="1"/>
            <p:nvPr/>
          </p:nvSpPr>
          <p:spPr>
            <a:xfrm>
              <a:off x="2593950" y="2799900"/>
              <a:ext cx="7380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R2</a:t>
              </a:r>
              <a:endParaRPr/>
            </a:p>
          </p:txBody>
        </p:sp>
      </p:grpSp>
      <p:grpSp>
        <p:nvGrpSpPr>
          <p:cNvPr id="326" name="Google Shape;326;p19"/>
          <p:cNvGrpSpPr/>
          <p:nvPr/>
        </p:nvGrpSpPr>
        <p:grpSpPr>
          <a:xfrm>
            <a:off x="3113349" y="2800151"/>
            <a:ext cx="1031075" cy="297400"/>
            <a:chOff x="2300875" y="2799900"/>
            <a:chExt cx="1031075" cy="297400"/>
          </a:xfrm>
        </p:grpSpPr>
        <p:cxnSp>
          <p:nvCxnSpPr>
            <p:cNvPr id="327" name="Google Shape;327;p19"/>
            <p:cNvCxnSpPr/>
            <p:nvPr/>
          </p:nvCxnSpPr>
          <p:spPr>
            <a:xfrm rot="10800000">
              <a:off x="2300875" y="2994225"/>
              <a:ext cx="868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8" name="Google Shape;328;p19"/>
            <p:cNvSpPr/>
            <p:nvPr/>
          </p:nvSpPr>
          <p:spPr>
            <a:xfrm>
              <a:off x="2539700" y="2896600"/>
              <a:ext cx="477600" cy="20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 txBox="1"/>
            <p:nvPr/>
          </p:nvSpPr>
          <p:spPr>
            <a:xfrm>
              <a:off x="2593950" y="2799900"/>
              <a:ext cx="7380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R2</a:t>
              </a:r>
              <a:endParaRPr/>
            </a:p>
          </p:txBody>
        </p:sp>
      </p:grpSp>
      <p:grpSp>
        <p:nvGrpSpPr>
          <p:cNvPr id="330" name="Google Shape;330;p19"/>
          <p:cNvGrpSpPr/>
          <p:nvPr/>
        </p:nvGrpSpPr>
        <p:grpSpPr>
          <a:xfrm>
            <a:off x="3103225" y="2197378"/>
            <a:ext cx="1031075" cy="297400"/>
            <a:chOff x="2300875" y="2799900"/>
            <a:chExt cx="1031075" cy="297400"/>
          </a:xfrm>
        </p:grpSpPr>
        <p:cxnSp>
          <p:nvCxnSpPr>
            <p:cNvPr id="331" name="Google Shape;331;p19"/>
            <p:cNvCxnSpPr/>
            <p:nvPr/>
          </p:nvCxnSpPr>
          <p:spPr>
            <a:xfrm rot="10800000">
              <a:off x="2300875" y="2994225"/>
              <a:ext cx="868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2" name="Google Shape;332;p19"/>
            <p:cNvSpPr/>
            <p:nvPr/>
          </p:nvSpPr>
          <p:spPr>
            <a:xfrm>
              <a:off x="2539700" y="2896600"/>
              <a:ext cx="477600" cy="20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2593950" y="2799900"/>
              <a:ext cx="7380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R2</a:t>
              </a:r>
              <a:endParaRPr/>
            </a:p>
          </p:txBody>
        </p:sp>
      </p:grpSp>
      <p:cxnSp>
        <p:nvCxnSpPr>
          <p:cNvPr id="334" name="Google Shape;334;p19"/>
          <p:cNvCxnSpPr/>
          <p:nvPr/>
        </p:nvCxnSpPr>
        <p:spPr>
          <a:xfrm>
            <a:off x="2267925" y="2408975"/>
            <a:ext cx="10800" cy="6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19"/>
          <p:cNvSpPr/>
          <p:nvPr/>
        </p:nvSpPr>
        <p:spPr>
          <a:xfrm rot="5400000">
            <a:off x="3957750" y="2266000"/>
            <a:ext cx="352200" cy="3048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 rot="5397109">
            <a:off x="3968444" y="2899274"/>
            <a:ext cx="356700" cy="3093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19"/>
          <p:cNvCxnSpPr/>
          <p:nvPr/>
        </p:nvCxnSpPr>
        <p:spPr>
          <a:xfrm>
            <a:off x="3132800" y="2965350"/>
            <a:ext cx="0" cy="63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19"/>
          <p:cNvSpPr/>
          <p:nvPr/>
        </p:nvSpPr>
        <p:spPr>
          <a:xfrm>
            <a:off x="3059825" y="3567425"/>
            <a:ext cx="173700" cy="1737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9" name="Google Shape;339;p19"/>
          <p:cNvCxnSpPr/>
          <p:nvPr/>
        </p:nvCxnSpPr>
        <p:spPr>
          <a:xfrm rot="10800000">
            <a:off x="3160550" y="1786822"/>
            <a:ext cx="0" cy="63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19"/>
          <p:cNvSpPr/>
          <p:nvPr/>
        </p:nvSpPr>
        <p:spPr>
          <a:xfrm rot="10800000">
            <a:off x="3059825" y="1648247"/>
            <a:ext cx="173700" cy="1737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1" name="Google Shape;341;p19"/>
          <p:cNvCxnSpPr>
            <a:stCxn id="315" idx="3"/>
          </p:cNvCxnSpPr>
          <p:nvPr/>
        </p:nvCxnSpPr>
        <p:spPr>
          <a:xfrm rot="10800000">
            <a:off x="1041728" y="2680300"/>
            <a:ext cx="45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19"/>
          <p:cNvSpPr txBox="1"/>
          <p:nvPr/>
        </p:nvSpPr>
        <p:spPr>
          <a:xfrm>
            <a:off x="824700" y="2370750"/>
            <a:ext cx="545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3276600" y="1459875"/>
            <a:ext cx="1714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in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3288050" y="3784550"/>
            <a:ext cx="1031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in</a:t>
            </a:r>
            <a:endParaRPr/>
          </a:p>
        </p:txBody>
      </p:sp>
      <p:cxnSp>
        <p:nvCxnSpPr>
          <p:cNvPr id="345" name="Google Shape;345;p19"/>
          <p:cNvCxnSpPr/>
          <p:nvPr/>
        </p:nvCxnSpPr>
        <p:spPr>
          <a:xfrm flipH="1">
            <a:off x="1909875" y="2669400"/>
            <a:ext cx="10800" cy="13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19"/>
          <p:cNvSpPr/>
          <p:nvPr/>
        </p:nvSpPr>
        <p:spPr>
          <a:xfrm>
            <a:off x="1670853" y="3928150"/>
            <a:ext cx="458400" cy="458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1344825" y="4361975"/>
            <a:ext cx="12696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Vin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6197525" y="2197375"/>
            <a:ext cx="23331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 made to provide power to the Arduino and give indication of battery life for the quadcopter.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Motors and Electronic Speed Controllers (ESCs) </a:t>
            </a:r>
            <a:endParaRPr/>
          </a:p>
        </p:txBody>
      </p:sp>
      <p:pic>
        <p:nvPicPr>
          <p:cNvPr id="354" name="Google Shape;3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625" y="1294938"/>
            <a:ext cx="229552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0"/>
          <p:cNvSpPr txBox="1"/>
          <p:nvPr/>
        </p:nvSpPr>
        <p:spPr>
          <a:xfrm>
            <a:off x="5719625" y="4362000"/>
            <a:ext cx="22956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ESC - middle top MOSFET chip has a visible short on the bottom three pins. </a:t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0"/>
          <p:cNvSpPr txBox="1"/>
          <p:nvPr/>
        </p:nvSpPr>
        <p:spPr>
          <a:xfrm>
            <a:off x="1831925" y="4104725"/>
            <a:ext cx="27402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288" y="1597875"/>
            <a:ext cx="3685522" cy="27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1208300" y="4362000"/>
            <a:ext cx="36855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Brushless Motor - Internal magnet rotated by the induced alternating magnetic field from wire loops. ESC used to output A-B-C pulses at frequency which matches desired speed </a:t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Transmitter and Receiver </a:t>
            </a:r>
            <a:endParaRPr/>
          </a:p>
        </p:txBody>
      </p:sp>
      <p:pic>
        <p:nvPicPr>
          <p:cNvPr id="364" name="Google Shape;3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663" y="1215350"/>
            <a:ext cx="3240825" cy="3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500" y="1215350"/>
            <a:ext cx="3240825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1"/>
          <p:cNvSpPr txBox="1"/>
          <p:nvPr/>
        </p:nvSpPr>
        <p:spPr>
          <a:xfrm>
            <a:off x="1490938" y="4607175"/>
            <a:ext cx="24963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FlySky 2.4Ghz 6CH Transmitter</a:t>
            </a:r>
            <a:endParaRPr sz="1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5125763" y="4607175"/>
            <a:ext cx="24963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FlySky 2.4Ghz 6CH receiver</a:t>
            </a:r>
            <a:endParaRPr sz="1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